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7"/>
  </p:notesMasterIdLst>
  <p:handoutMasterIdLst>
    <p:handoutMasterId r:id="rId18"/>
  </p:handoutMasterIdLst>
  <p:sldIdLst>
    <p:sldId id="256" r:id="rId5"/>
    <p:sldId id="257" r:id="rId6"/>
    <p:sldId id="278" r:id="rId7"/>
    <p:sldId id="281" r:id="rId8"/>
    <p:sldId id="258" r:id="rId9"/>
    <p:sldId id="280" r:id="rId10"/>
    <p:sldId id="282" r:id="rId11"/>
    <p:sldId id="283" r:id="rId12"/>
    <p:sldId id="284" r:id="rId13"/>
    <p:sldId id="286" r:id="rId14"/>
    <p:sldId id="285" r:id="rId15"/>
    <p:sldId id="271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9898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0655" autoAdjust="0"/>
  </p:normalViewPr>
  <p:slideViewPr>
    <p:cSldViewPr snapToGrid="0">
      <p:cViewPr varScale="1">
        <p:scale>
          <a:sx n="92" d="100"/>
          <a:sy n="92" d="100"/>
        </p:scale>
        <p:origin x="1314" y="306"/>
      </p:cViewPr>
      <p:guideLst/>
    </p:cSldViewPr>
  </p:slideViewPr>
  <p:outlineViewPr>
    <p:cViewPr>
      <p:scale>
        <a:sx n="33" d="100"/>
        <a:sy n="33" d="100"/>
      </p:scale>
      <p:origin x="0" y="-288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3403" y="29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E7F456E-01A6-4013-ACA5-F5492591A24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4983A3-9B9B-4D61-97C9-B9E239A3159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6F32FC-4BD9-442A-A8C6-51598C909FE3}" type="datetimeFigureOut">
              <a:rPr lang="en-US" smtClean="0"/>
              <a:t>8/16/2025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EABE74-7A97-4D17-8390-42ADD25C33C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2C1DBD-1052-425E-BF3C-983304BED5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EEFA9E-C190-4F5C-8394-BD5F1CD55C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8019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6371FA-A98D-41E8-93F4-09945841298A}" type="datetimeFigureOut">
              <a:rPr lang="en-US" smtClean="0"/>
              <a:t>8/16/2025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289C57-55D7-40A4-A101-E74FAC7A092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902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81288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9961D2-884E-EE44-6D93-C7FC72AC5C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7C06084-2C2A-7EF9-C5CC-FDAD5EC59F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DD3C24F-9007-9FE8-D0E9-41433ABBF1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DAF4D0-1F9F-3DD5-A70E-8014DC1B252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14368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77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6838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04389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25226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53268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39544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61440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6593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09867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54654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41918" y="3329790"/>
            <a:ext cx="4941771" cy="3200400"/>
          </a:xfrm>
        </p:spPr>
        <p:txBody>
          <a:bodyPr anchor="ctr">
            <a:noAutofit/>
          </a:bodyPr>
          <a:lstStyle>
            <a:lvl1pPr algn="l">
              <a:defRPr sz="3600" spc="150" baseline="0"/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04F1E16-9A84-4D0E-9706-79C396AF6A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826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895350"/>
            <a:ext cx="3247662" cy="1917700"/>
          </a:xfrm>
        </p:spPr>
        <p:txBody>
          <a:bodyPr>
            <a:normAutofit/>
          </a:bodyPr>
          <a:lstStyle>
            <a:lvl1pPr algn="l">
              <a:defRPr lang="en-US" sz="24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A14C3057-3BCC-F9A2-98D8-17DDB36F1823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838200" y="2813049"/>
            <a:ext cx="3247662" cy="3238499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5214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4216396" y="895927"/>
            <a:ext cx="7137404" cy="5115889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5F91997C-538B-C8B9-14D7-31A1932F6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1615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1F777EF4-982E-9337-7E82-31DC723C1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34303BA-AFB6-0E22-486F-785994E3B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327564" cy="1505528"/>
            <a:chOff x="0" y="0"/>
            <a:chExt cx="2238376" cy="3105150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66E3A08-02EB-7B54-5089-E7A7F19FD725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1238250" cy="31051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14F9BE5-00B2-ADDF-771C-AB098B36C820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2238376" cy="24765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280816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37192"/>
            <a:ext cx="5655197" cy="1997867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200" y="2705177"/>
            <a:ext cx="5733772" cy="448990"/>
          </a:xfrm>
        </p:spPr>
        <p:txBody>
          <a:bodyPr anchor="ctr">
            <a:no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8199" y="3154166"/>
            <a:ext cx="5733773" cy="3032733"/>
          </a:xfrm>
        </p:spPr>
        <p:txBody>
          <a:bodyPr>
            <a:norm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1pPr>
            <a:lvl2pPr marL="7429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887108" y="2705177"/>
            <a:ext cx="3943627" cy="448989"/>
          </a:xfrm>
        </p:spPr>
        <p:txBody>
          <a:bodyPr anchor="ctr">
            <a:no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0120DFF5-B64A-9744-4500-1D7BBA19BF1C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887107" y="3164867"/>
            <a:ext cx="3943627" cy="3032733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5214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43986" y="6356350"/>
            <a:ext cx="4114800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E0588715-35AD-8BE1-A5FC-E28BDD3854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645" t="319" r="28732" b="73496"/>
          <a:stretch/>
        </p:blipFill>
        <p:spPr>
          <a:xfrm rot="10800000" flipH="1">
            <a:off x="6308436" y="-11"/>
            <a:ext cx="5883564" cy="236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4519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544E9C70-0200-3C21-7766-CB9EA5FBFA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590800" cy="1027906"/>
            <a:chOff x="0" y="0"/>
            <a:chExt cx="2590800" cy="1027906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D5E4B16-2071-DEE9-BE53-F35AFBEFCA57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0"/>
              <a:ext cx="259080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CB2B071-0355-D550-18A8-9D515CA16987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704850" cy="10279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53550"/>
            <a:ext cx="10515600" cy="1325563"/>
          </a:xfrm>
        </p:spPr>
        <p:txBody>
          <a:bodyPr anchor="b"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838200" y="2111381"/>
            <a:ext cx="10515600" cy="357096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BFB554B2-4C33-2975-9F27-94B8AE71DF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03C6776-E983-2BA3-1054-75996FE0F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6800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267200" y="3238103"/>
            <a:ext cx="4179570" cy="2850181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800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D3361C9-310A-4255-A94E-B77588962D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356350"/>
            <a:ext cx="4179570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140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514C6BF-376E-43E8-881D-2E76742699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4229100" y="0"/>
            <a:ext cx="7962901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500" y="1020445"/>
            <a:ext cx="2895600" cy="1325563"/>
          </a:xfrm>
        </p:spPr>
        <p:txBody>
          <a:bodyPr anchor="b">
            <a:normAutofit/>
          </a:bodyPr>
          <a:lstStyle>
            <a:lvl1pPr>
              <a:defRPr sz="28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33500" y="2674013"/>
            <a:ext cx="2895600" cy="3269589"/>
          </a:xfrm>
        </p:spPr>
        <p:txBody>
          <a:bodyPr>
            <a:normAutofit/>
          </a:bodyPr>
          <a:lstStyle>
            <a:lvl1pPr marL="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4pPr>
            <a:lvl5pPr marL="18288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33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124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487018"/>
            <a:ext cx="4179570" cy="3377354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A96E214-6A61-C8A7-B1DB-C8C260C134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557818" cy="6858000"/>
            <a:chOff x="0" y="0"/>
            <a:chExt cx="4762501" cy="5186363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A18BC1BC-99D6-D9F4-19F9-AAE722E2AE61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0" y="876300"/>
              <a:ext cx="4762500" cy="16287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6816F797-248B-2C75-29B9-DB65A809D47B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2638425" y="0"/>
              <a:ext cx="2124076" cy="518636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82501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487680"/>
            <a:ext cx="4179570" cy="3376691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D8E94DD-0F7B-3F92-58EA-5F06D557BF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990667" y="0"/>
            <a:ext cx="1126278" cy="251229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419F5397-34DB-BC88-ADF5-AA470A06FE5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5080"/>
            <a:ext cx="6576291" cy="6872605"/>
          </a:xfrm>
          <a:custGeom>
            <a:avLst/>
            <a:gdLst>
              <a:gd name="connsiteX0" fmla="*/ 0 w 6576291"/>
              <a:gd name="connsiteY0" fmla="*/ 0 h 6867525"/>
              <a:gd name="connsiteX1" fmla="*/ 6576291 w 6576291"/>
              <a:gd name="connsiteY1" fmla="*/ 0 h 6867525"/>
              <a:gd name="connsiteX2" fmla="*/ 6576291 w 6576291"/>
              <a:gd name="connsiteY2" fmla="*/ 6867525 h 6867525"/>
              <a:gd name="connsiteX3" fmla="*/ 0 w 6576291"/>
              <a:gd name="connsiteY3" fmla="*/ 6867525 h 6867525"/>
              <a:gd name="connsiteX4" fmla="*/ 0 w 6576291"/>
              <a:gd name="connsiteY4" fmla="*/ 0 h 6867525"/>
              <a:gd name="connsiteX0" fmla="*/ 0 w 6576291"/>
              <a:gd name="connsiteY0" fmla="*/ 5080 h 6872605"/>
              <a:gd name="connsiteX1" fmla="*/ 3604491 w 6576291"/>
              <a:gd name="connsiteY1" fmla="*/ 0 h 6872605"/>
              <a:gd name="connsiteX2" fmla="*/ 6576291 w 6576291"/>
              <a:gd name="connsiteY2" fmla="*/ 6872605 h 6872605"/>
              <a:gd name="connsiteX3" fmla="*/ 0 w 6576291"/>
              <a:gd name="connsiteY3" fmla="*/ 6872605 h 6872605"/>
              <a:gd name="connsiteX4" fmla="*/ 0 w 6576291"/>
              <a:gd name="connsiteY4" fmla="*/ 5080 h 6872605"/>
              <a:gd name="connsiteX0" fmla="*/ 0 w 6576291"/>
              <a:gd name="connsiteY0" fmla="*/ 0 h 6867525"/>
              <a:gd name="connsiteX1" fmla="*/ 3624811 w 6576291"/>
              <a:gd name="connsiteY1" fmla="*/ 10160 h 6867525"/>
              <a:gd name="connsiteX2" fmla="*/ 6576291 w 6576291"/>
              <a:gd name="connsiteY2" fmla="*/ 6867525 h 6867525"/>
              <a:gd name="connsiteX3" fmla="*/ 0 w 6576291"/>
              <a:gd name="connsiteY3" fmla="*/ 6867525 h 6867525"/>
              <a:gd name="connsiteX4" fmla="*/ 0 w 6576291"/>
              <a:gd name="connsiteY4" fmla="*/ 0 h 6867525"/>
              <a:gd name="connsiteX0" fmla="*/ 0 w 6576291"/>
              <a:gd name="connsiteY0" fmla="*/ 5080 h 6872605"/>
              <a:gd name="connsiteX1" fmla="*/ 3629891 w 6576291"/>
              <a:gd name="connsiteY1" fmla="*/ 0 h 6872605"/>
              <a:gd name="connsiteX2" fmla="*/ 6576291 w 6576291"/>
              <a:gd name="connsiteY2" fmla="*/ 6872605 h 6872605"/>
              <a:gd name="connsiteX3" fmla="*/ 0 w 6576291"/>
              <a:gd name="connsiteY3" fmla="*/ 6872605 h 6872605"/>
              <a:gd name="connsiteX4" fmla="*/ 0 w 6576291"/>
              <a:gd name="connsiteY4" fmla="*/ 5080 h 6872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76291" h="6872605">
                <a:moveTo>
                  <a:pt x="0" y="5080"/>
                </a:moveTo>
                <a:lnTo>
                  <a:pt x="3629891" y="0"/>
                </a:lnTo>
                <a:lnTo>
                  <a:pt x="6576291" y="6872605"/>
                </a:lnTo>
                <a:lnTo>
                  <a:pt x="0" y="6872605"/>
                </a:lnTo>
                <a:lnTo>
                  <a:pt x="0" y="5080"/>
                </a:lnTo>
                <a:close/>
              </a:path>
            </a:pathLst>
          </a:custGeom>
        </p:spPr>
        <p:txBody>
          <a:bodyPr lIns="182880" tIns="182880" bIns="91440"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40186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22318" y="268360"/>
            <a:ext cx="7288282" cy="2121177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EAC9D25F-5B3D-F5B2-5D02-C6BC6AA8987B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322388" y="2763078"/>
            <a:ext cx="7288212" cy="340705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1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8E16CF1-2502-F2F0-2C27-2DD7979033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096374" y="-25401"/>
            <a:ext cx="3095625" cy="6883401"/>
            <a:chOff x="9096375" y="-25401"/>
            <a:chExt cx="3095625" cy="6883401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322A6FB-333C-65AE-23D8-08BCEA174D43}"/>
                </a:ext>
              </a:extLst>
            </p:cNvPr>
            <p:cNvCxnSpPr/>
            <p:nvPr userDrawn="1"/>
          </p:nvCxnSpPr>
          <p:spPr>
            <a:xfrm>
              <a:off x="9096375" y="1497012"/>
              <a:ext cx="30956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62BB247-4598-A983-DEBF-6F042C1DB0BC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9381744" y="-25401"/>
              <a:ext cx="2810256" cy="688340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4E84FEE-D475-A71D-7996-5925602ECF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-1" y="-25403"/>
            <a:ext cx="1210573" cy="20481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7459776D-4049-CB00-C321-0627C169BC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33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EDE114AF-34C6-A062-7340-858BC27DA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97359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406400"/>
            <a:ext cx="4179570" cy="3457971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E045004-3604-59DC-13E0-7A0B2DF78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3296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955F7B05-9431-1FBA-415D-6CF2DF562B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093633" cy="391239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568961"/>
            <a:ext cx="8420100" cy="1780860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97255"/>
            <a:ext cx="3924300" cy="464499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07FF22E3-5928-787E-B062-FA18127D3BD9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2933700" y="3251596"/>
            <a:ext cx="3943627" cy="3234264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97255"/>
            <a:ext cx="3943627" cy="464499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178E4D0B-96F1-45F3-6B2A-5FA31A37257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410173" y="3251595"/>
            <a:ext cx="3943627" cy="3234264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5F41582C-9AD2-F126-40F3-D43E77D158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6926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341F76B1-7BEF-7A88-1394-1164BFF08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012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41120" y="558801"/>
            <a:ext cx="9953308" cy="1780860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A217F83-0BDB-C70B-29FE-2651DE1915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429817" y="0"/>
            <a:ext cx="7762183" cy="2754814"/>
            <a:chOff x="7334250" y="0"/>
            <a:chExt cx="4857750" cy="1724025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0C62368-3F79-C078-7086-B23D2F5A09F8}"/>
                </a:ext>
              </a:extLst>
            </p:cNvPr>
            <p:cNvCxnSpPr/>
            <p:nvPr userDrawn="1"/>
          </p:nvCxnSpPr>
          <p:spPr>
            <a:xfrm flipH="1" flipV="1">
              <a:off x="7334250" y="0"/>
              <a:ext cx="485775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09BDD71-BF2E-BDB0-A625-D8371AEA1CA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487150" y="0"/>
              <a:ext cx="704850" cy="17240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83354B96-CD25-BE1C-8CA2-3825F820B75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41120" y="2960877"/>
            <a:ext cx="2722880" cy="35128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CDD81865-54C7-7674-4B2E-041D05C1D146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1341120" y="3392035"/>
            <a:ext cx="2722880" cy="2907164"/>
          </a:xfrm>
        </p:spPr>
        <p:txBody>
          <a:bodyPr tIns="0">
            <a:normAutofit/>
          </a:bodyPr>
          <a:lstStyle>
            <a:lvl1pPr marL="283464" indent="-283464">
              <a:lnSpc>
                <a:spcPct val="100000"/>
              </a:lnSpc>
              <a:buFont typeface="+mj-lt"/>
              <a:buAutoNum type="arabicPeriod"/>
              <a:defRPr sz="1800" b="0" spc="50" baseline="0"/>
            </a:lvl1pPr>
            <a:lvl2pPr marL="566928" indent="-342900">
              <a:lnSpc>
                <a:spcPct val="100000"/>
              </a:lnSpc>
              <a:spcBef>
                <a:spcPts val="1000"/>
              </a:spcBef>
              <a:buFont typeface="+mj-lt"/>
              <a:buAutoNum type="alphaLcPeriod"/>
              <a:defRPr sz="1800" spc="50" baseline="0"/>
            </a:lvl2pPr>
            <a:lvl3pPr marL="850392" indent="-342900">
              <a:lnSpc>
                <a:spcPct val="100000"/>
              </a:lnSpc>
              <a:spcBef>
                <a:spcPts val="1000"/>
              </a:spcBef>
              <a:buFont typeface="+mj-lt"/>
              <a:buAutoNum type="arabicParenR"/>
              <a:defRPr sz="1800" spc="50" baseline="0"/>
            </a:lvl3pPr>
            <a:lvl4pPr marL="1042416" indent="-342900">
              <a:lnSpc>
                <a:spcPct val="100000"/>
              </a:lnSpc>
              <a:spcBef>
                <a:spcPts val="1000"/>
              </a:spcBef>
              <a:buFont typeface="+mj-lt"/>
              <a:buAutoNum type="alphaLcParenR"/>
              <a:defRPr sz="1800" spc="50" baseline="0"/>
            </a:lvl4pPr>
            <a:lvl5pPr marL="1074420" indent="-400050">
              <a:lnSpc>
                <a:spcPct val="100000"/>
              </a:lnSpc>
              <a:spcBef>
                <a:spcPts val="1000"/>
              </a:spcBef>
              <a:buFont typeface="+mj-lt"/>
              <a:buAutoNum type="romanLcPeriod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6F39BA57-7F1C-623F-BC7F-B689C5AC33EA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4754881" y="2960877"/>
            <a:ext cx="5516880" cy="35128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94BF07A4-5A33-0B3C-A378-AB2435F1D5F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754881" y="3324859"/>
            <a:ext cx="5506720" cy="3031489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63DC63A6-41FE-6C2D-9A53-0AE4A6DBF39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1333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0B5130EC-B05B-5489-FBEC-DBEB6D1E737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20855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B2CC92D-F90A-CB67-4860-D6939AC295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3094182" y="0"/>
            <a:ext cx="1745673" cy="38977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4" y="1671639"/>
            <a:ext cx="5884027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4C376638-5C5B-8E5B-0C26-8F63B98EA41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28230" y="-9144"/>
            <a:ext cx="5481955" cy="6876288"/>
          </a:xfrm>
          <a:custGeom>
            <a:avLst/>
            <a:gdLst>
              <a:gd name="connsiteX0" fmla="*/ 0 w 5476875"/>
              <a:gd name="connsiteY0" fmla="*/ 0 h 6858000"/>
              <a:gd name="connsiteX1" fmla="*/ 5476875 w 5476875"/>
              <a:gd name="connsiteY1" fmla="*/ 0 h 6858000"/>
              <a:gd name="connsiteX2" fmla="*/ 5476875 w 5476875"/>
              <a:gd name="connsiteY2" fmla="*/ 6858000 h 6858000"/>
              <a:gd name="connsiteX3" fmla="*/ 0 w 5476875"/>
              <a:gd name="connsiteY3" fmla="*/ 6858000 h 6858000"/>
              <a:gd name="connsiteX4" fmla="*/ 0 w 5476875"/>
              <a:gd name="connsiteY4" fmla="*/ 0 h 6858000"/>
              <a:gd name="connsiteX0" fmla="*/ 0 w 5476875"/>
              <a:gd name="connsiteY0" fmla="*/ 0 h 6858000"/>
              <a:gd name="connsiteX1" fmla="*/ 2520315 w 5476875"/>
              <a:gd name="connsiteY1" fmla="*/ 0 h 6858000"/>
              <a:gd name="connsiteX2" fmla="*/ 5476875 w 5476875"/>
              <a:gd name="connsiteY2" fmla="*/ 6858000 h 6858000"/>
              <a:gd name="connsiteX3" fmla="*/ 0 w 5476875"/>
              <a:gd name="connsiteY3" fmla="*/ 6858000 h 6858000"/>
              <a:gd name="connsiteX4" fmla="*/ 0 w 5476875"/>
              <a:gd name="connsiteY4" fmla="*/ 0 h 6858000"/>
              <a:gd name="connsiteX0" fmla="*/ 5080 w 5481955"/>
              <a:gd name="connsiteY0" fmla="*/ 0 h 6858000"/>
              <a:gd name="connsiteX1" fmla="*/ 2525395 w 5481955"/>
              <a:gd name="connsiteY1" fmla="*/ 0 h 6858000"/>
              <a:gd name="connsiteX2" fmla="*/ 5481955 w 5481955"/>
              <a:gd name="connsiteY2" fmla="*/ 6858000 h 6858000"/>
              <a:gd name="connsiteX3" fmla="*/ 5080 w 5481955"/>
              <a:gd name="connsiteY3" fmla="*/ 6858000 h 6858000"/>
              <a:gd name="connsiteX4" fmla="*/ 0 w 5481955"/>
              <a:gd name="connsiteY4" fmla="*/ 4805680 h 6858000"/>
              <a:gd name="connsiteX5" fmla="*/ 5080 w 5481955"/>
              <a:gd name="connsiteY5" fmla="*/ 0 h 685800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80568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80568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80568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75996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759960 h 6863080"/>
              <a:gd name="connsiteX5" fmla="*/ 5080 w 5481955"/>
              <a:gd name="connsiteY5" fmla="*/ 0 h 6863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81955" h="6863080">
                <a:moveTo>
                  <a:pt x="5080" y="0"/>
                </a:moveTo>
                <a:lnTo>
                  <a:pt x="2525395" y="0"/>
                </a:lnTo>
                <a:lnTo>
                  <a:pt x="5481955" y="6858000"/>
                </a:lnTo>
                <a:lnTo>
                  <a:pt x="899160" y="6863080"/>
                </a:lnTo>
                <a:cubicBezTo>
                  <a:pt x="506307" y="5933440"/>
                  <a:pt x="413173" y="5720080"/>
                  <a:pt x="0" y="4759960"/>
                </a:cubicBezTo>
                <a:cubicBezTo>
                  <a:pt x="1693" y="3158067"/>
                  <a:pt x="3387" y="1601893"/>
                  <a:pt x="5080" y="0"/>
                </a:cubicBezTo>
                <a:close/>
              </a:path>
            </a:pathLst>
          </a:custGeom>
        </p:spPr>
        <p:txBody>
          <a:bodyPr lIns="274320" tIns="91440" bIns="91440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04569D00-2037-2A8D-943B-22FAC1C0B6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25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75967A9D-0B53-4F3F-0872-495C23A33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643B0E9A-A777-8745-6A36-0A79CB5E036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5453725" y="3660774"/>
            <a:ext cx="5907176" cy="2536826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5214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177805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9061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9" r:id="rId3"/>
    <p:sldLayoutId id="2147483670" r:id="rId4"/>
    <p:sldLayoutId id="2147483651" r:id="rId5"/>
    <p:sldLayoutId id="2147483671" r:id="rId6"/>
    <p:sldLayoutId id="2147483672" r:id="rId7"/>
    <p:sldLayoutId id="2147483673" r:id="rId8"/>
    <p:sldLayoutId id="2147483664" r:id="rId9"/>
    <p:sldLayoutId id="2147483674" r:id="rId10"/>
    <p:sldLayoutId id="2147483653" r:id="rId11"/>
    <p:sldLayoutId id="2147483667" r:id="rId12"/>
    <p:sldLayoutId id="2147483665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mailto:phill86037@uat.edu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75451-6A4B-484B-9ED1-353CCE25B0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90510" y="2628900"/>
            <a:ext cx="4873335" cy="4046763"/>
          </a:xfrm>
        </p:spPr>
        <p:txBody>
          <a:bodyPr anchor="ctr"/>
          <a:lstStyle/>
          <a:p>
            <a:r>
              <a:rPr lang="en-US" dirty="0"/>
              <a:t>Recurrent Neural Networks: Theory, Mathematics, and Sequential Modeling</a:t>
            </a:r>
          </a:p>
        </p:txBody>
      </p:sp>
    </p:spTree>
    <p:extLst>
      <p:ext uri="{BB962C8B-B14F-4D97-AF65-F5344CB8AC3E}">
        <p14:creationId xmlns:p14="http://schemas.microsoft.com/office/powerpoint/2010/main" val="25860588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0FAAB9-E73A-C67F-C285-9C02FD6695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4BEA9BC7-49A9-113B-DA41-CEA84B45A4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010" y="144060"/>
            <a:ext cx="2486890" cy="527041"/>
          </a:xfrm>
        </p:spPr>
        <p:txBody>
          <a:bodyPr anchor="b"/>
          <a:lstStyle/>
          <a:p>
            <a:r>
              <a:rPr lang="en-US" dirty="0"/>
              <a:t>Extensions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1713F92-6845-EB05-172C-3A21AC37E0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B6CDB55-1D8E-ACA0-7FB2-006F46413972}"/>
              </a:ext>
            </a:extLst>
          </p:cNvPr>
          <p:cNvSpPr txBox="1"/>
          <p:nvPr/>
        </p:nvSpPr>
        <p:spPr>
          <a:xfrm>
            <a:off x="5492461" y="2726842"/>
            <a:ext cx="6699539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LSTM (Long Short-Term Memory): Introduces gates (input, forget, output) to regulate information flow and preserve long-term dependencies (Hochreiter &amp; Schmidhuber, 1997).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GRU (Gated Recurrent Unit): Simplifies LSTM architecture while retaining performance benefits (Cho, Bahdanau, Bougares, Schwenk, &amp; Bengio, 2014).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These architectures significantly mitigate vanishing gradient issues.</a:t>
            </a:r>
          </a:p>
        </p:txBody>
      </p:sp>
      <p:pic>
        <p:nvPicPr>
          <p:cNvPr id="3" name="Picture 2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088EC997-AE23-077C-8CF6-F46471E9F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" y="1974271"/>
            <a:ext cx="5243079" cy="4457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8375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2">
            <a:extLst>
              <a:ext uri="{FF2B5EF4-FFF2-40B4-BE49-F238E27FC236}">
                <a16:creationId xmlns:a16="http://schemas.microsoft.com/office/drawing/2014/main" id="{3E5FEE2D-79E5-4C1D-8BF7-EE619CA703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7022" y="105393"/>
            <a:ext cx="2337955" cy="503456"/>
          </a:xfrm>
        </p:spPr>
        <p:txBody>
          <a:bodyPr anchor="b"/>
          <a:lstStyle/>
          <a:p>
            <a:r>
              <a:rPr lang="en-US" dirty="0"/>
              <a:t>Summary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832B776-E386-1CF9-CC8F-2D2FF3EA7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DDA827-FA59-A5BF-F3F9-D66AE3C1CA82}"/>
              </a:ext>
            </a:extLst>
          </p:cNvPr>
          <p:cNvSpPr txBox="1"/>
          <p:nvPr/>
        </p:nvSpPr>
        <p:spPr>
          <a:xfrm>
            <a:off x="262370" y="2593401"/>
            <a:ext cx="6094268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RNNs extend basic linear transformations to sequences by incorporating historical context via hidden states.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Based on the same mathematical foundation as the equation of a line.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Effective for modeling sequential data but have limitations in handling long-term dependencies.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LSTM and GRU architectures address these challenges.</a:t>
            </a:r>
          </a:p>
        </p:txBody>
      </p:sp>
      <p:pic>
        <p:nvPicPr>
          <p:cNvPr id="9" name="Picture 8" descr="A diagram of a diagram">
            <a:extLst>
              <a:ext uri="{FF2B5EF4-FFF2-40B4-BE49-F238E27FC236}">
                <a16:creationId xmlns:a16="http://schemas.microsoft.com/office/drawing/2014/main" id="{F94C55D1-B7D6-66AB-0159-5C5922FB7A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2255" y="1763567"/>
            <a:ext cx="5833630" cy="4592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8217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F1EDE-5423-435C-B149-87AB1BC22B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67200" y="1615736"/>
            <a:ext cx="4179570" cy="1524735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64C29E-DF30-4DC6-AB95-2016F9A703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199" y="3238103"/>
            <a:ext cx="4409209" cy="2850181"/>
          </a:xfrm>
        </p:spPr>
        <p:txBody>
          <a:bodyPr>
            <a:noAutofit/>
          </a:bodyPr>
          <a:lstStyle/>
          <a:p>
            <a:r>
              <a:rPr lang="en-US" dirty="0"/>
              <a:t>Patrick Hill</a:t>
            </a:r>
          </a:p>
          <a:p>
            <a:r>
              <a:rPr lang="en-US" dirty="0">
                <a:hlinkClick r:id="rId3"/>
              </a:rPr>
              <a:t>phill86037@uat.edu</a:t>
            </a:r>
            <a:endParaRPr lang="en-US" dirty="0"/>
          </a:p>
          <a:p>
            <a:r>
              <a:rPr lang="en-US" dirty="0"/>
              <a:t>August 11, 2025</a:t>
            </a:r>
          </a:p>
          <a:p>
            <a:endParaRPr lang="en-US" dirty="0"/>
          </a:p>
          <a:p>
            <a:r>
              <a:rPr lang="en-US" dirty="0"/>
              <a:t>Note: Illustrations created by ChatGPT 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127D99-645F-4FCF-9573-FDFE2A344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97875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F5859-10C9-4588-9727-B9362E26C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899" y="280555"/>
            <a:ext cx="2296391" cy="964115"/>
          </a:xfrm>
        </p:spPr>
        <p:txBody>
          <a:bodyPr/>
          <a:lstStyle/>
          <a:p>
            <a:r>
              <a:rPr lang="en-US" dirty="0"/>
              <a:t>Learning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71D7E5-EF66-4BCD-8DAA-E9061157F0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899" y="1496291"/>
            <a:ext cx="3886201" cy="4447311"/>
          </a:xfrm>
        </p:spPr>
        <p:txBody>
          <a:bodyPr>
            <a:normAutofit fontScale="85000" lnSpcReduction="20000"/>
          </a:bodyPr>
          <a:lstStyle/>
          <a:p>
            <a:pPr>
              <a:buNone/>
            </a:pPr>
            <a:r>
              <a:rPr lang="en-US" b="1" dirty="0"/>
              <a:t>By the end of this lecture, students will be able to: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i="1" dirty="0"/>
              <a:t>Define Recurrent Neural Networks (RNNs) and explain their unique architecture.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i="1" dirty="0"/>
              <a:t>Relate RNN operations to the equation of a line in linear algebra.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i="1" dirty="0"/>
              <a:t>Describe the forward pass and backpropagation through time (BPTT) processes.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i="1" dirty="0"/>
              <a:t>Identify the challenges of training RNNs, including long-term dependencies.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i="1" dirty="0"/>
              <a:t>Explain why RNNs are well suited for sequential modeling tasks.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02A8827-B1A1-2D2F-D6DD-E886B886C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32195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8DBD1-DB29-D44F-FD5A-3071BB37EF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4426" y="193668"/>
            <a:ext cx="5275119" cy="46450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kern="1200" cap="all" spc="150" baseline="0" dirty="0">
                <a:latin typeface="+mj-lt"/>
                <a:ea typeface="+mj-ea"/>
                <a:cs typeface="+mj-cs"/>
              </a:rPr>
              <a:t>Introduction to RNN model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F597C3EE-2325-3F81-88C1-48DFABFE52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56164" y="772874"/>
            <a:ext cx="3539836" cy="464499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Recurrent Neural Networks for Sequential Data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049AC9B-3247-1D5B-CD71-44CCA90E3428}"/>
              </a:ext>
            </a:extLst>
          </p:cNvPr>
          <p:cNvSpPr txBox="1"/>
          <p:nvPr/>
        </p:nvSpPr>
        <p:spPr>
          <a:xfrm>
            <a:off x="2275610" y="1385840"/>
            <a:ext cx="4601718" cy="5332269"/>
          </a:xfrm>
          <a:prstGeom prst="rect">
            <a:avLst/>
          </a:prstGeom>
        </p:spPr>
        <p:txBody>
          <a:bodyPr vert="horz" lIns="91440" tIns="0" rIns="91440" bIns="45720" rtlCol="0"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</a:pPr>
            <a:r>
              <a:rPr lang="en-US" b="0" spc="50" dirty="0"/>
              <a:t>RNNs are a class of neural networks designed to handle data with temporal or sequential dependencies (Cho, Bahdanau, Bougares, Schwenk, &amp; Bengio, 2014).</a:t>
            </a:r>
          </a:p>
          <a:p>
            <a:pPr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</a:pPr>
            <a:r>
              <a:rPr lang="en-US" b="0" spc="50" dirty="0"/>
              <a:t>Unlike feedforward networks, RNNs include recurrent connections that pass information from previous time steps via hidden states.</a:t>
            </a:r>
          </a:p>
          <a:p>
            <a:pPr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</a:pPr>
            <a:r>
              <a:rPr lang="en-US" b="0" spc="50" dirty="0"/>
              <a:t>Key applications:</a:t>
            </a:r>
          </a:p>
          <a:p>
            <a:pPr marL="742950" lvl="2" indent="-28575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en-US" b="0" spc="50" dirty="0"/>
              <a:t>Natural language processing (translation, summarization)</a:t>
            </a:r>
          </a:p>
          <a:p>
            <a:pPr marL="742950" lvl="2" indent="-28575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en-US" b="0" spc="50" dirty="0"/>
              <a:t>Speech recognition</a:t>
            </a:r>
          </a:p>
          <a:p>
            <a:pPr marL="742950" lvl="2" indent="-28575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en-US" b="0" spc="50" dirty="0"/>
              <a:t>Time-series prediction</a:t>
            </a:r>
          </a:p>
          <a:p>
            <a:pPr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</a:pPr>
            <a:r>
              <a:rPr lang="en-US" b="0" spc="50" dirty="0"/>
              <a:t>Core idea: Model a sequence by processing one element at a time while maintaining an internal memory.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AC484439-72C6-9E41-38DE-C65A2242453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410173" y="2334856"/>
            <a:ext cx="3943627" cy="464499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Recurrent Neural Networks (RNNs) Overview</a:t>
            </a:r>
          </a:p>
        </p:txBody>
      </p:sp>
      <p:pic>
        <p:nvPicPr>
          <p:cNvPr id="10" name="Picture 9" descr="A diagram of a language processing process&#10;&#10;AI-generated content may be incorrect.">
            <a:extLst>
              <a:ext uri="{FF2B5EF4-FFF2-40B4-BE49-F238E27FC236}">
                <a16:creationId xmlns:a16="http://schemas.microsoft.com/office/drawing/2014/main" id="{AB231F80-CC83-D7A4-0798-EF5AD3C6439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019" r="-1" b="15968"/>
          <a:stretch>
            <a:fillRect/>
          </a:stretch>
        </p:blipFill>
        <p:spPr>
          <a:xfrm>
            <a:off x="7417275" y="3002973"/>
            <a:ext cx="3943627" cy="3605645"/>
          </a:xfrm>
          <a:prstGeom prst="rect">
            <a:avLst/>
          </a:prstGeom>
          <a:noFill/>
        </p:spPr>
      </p:pic>
      <p:sp>
        <p:nvSpPr>
          <p:cNvPr id="19" name="Slide Number Placeholder 6">
            <a:extLst>
              <a:ext uri="{FF2B5EF4-FFF2-40B4-BE49-F238E27FC236}">
                <a16:creationId xmlns:a16="http://schemas.microsoft.com/office/drawing/2014/main" id="{7EBB5945-A251-A5C4-3F71-72CA74F087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A49DFD55-3C28-40EF-9E31-A92D2E4017FF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7961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F44A959-C2BB-9170-C99C-1A2EDB71B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E010BE-56D5-62D1-A78C-DA71C8110378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754091" y="1811337"/>
            <a:ext cx="5027745" cy="3235326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Inputs (x</a:t>
            </a:r>
            <a:r>
              <a:rPr lang="en-US" baseline="-30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t​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) are processed at each time step </a:t>
            </a:r>
            <a:r>
              <a:rPr lang="en-US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Hidden state (h</a:t>
            </a:r>
            <a:r>
              <a:rPr lang="en-US" baseline="-30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​) retains contextual information from prior steps.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Outputs (y</a:t>
            </a:r>
            <a:r>
              <a:rPr lang="en-US" baseline="-30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​) can be produced at each step or after the final time step.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Update equation:</a:t>
            </a:r>
          </a:p>
          <a:p>
            <a:pPr lvl="1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</a:t>
            </a:r>
            <a:r>
              <a:rPr lang="en-US" baseline="-30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=</a:t>
            </a:r>
            <a:r>
              <a:rPr lang="el-G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σ(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W</a:t>
            </a:r>
            <a:r>
              <a:rPr lang="en-US" baseline="-30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xh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</a:t>
            </a:r>
            <a:r>
              <a:rPr lang="en-US" baseline="-30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 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+ W</a:t>
            </a:r>
            <a:r>
              <a:rPr lang="en-US" baseline="-30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hh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</a:t>
            </a:r>
            <a:r>
              <a:rPr lang="en-US" baseline="-30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t−1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+b</a:t>
            </a:r>
            <a:r>
              <a:rPr lang="en-US" baseline="-30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The same weights (W</a:t>
            </a:r>
            <a:r>
              <a:rPr lang="en-US" baseline="-30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xh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W</a:t>
            </a:r>
            <a:r>
              <a:rPr lang="en-US" baseline="-30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hh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​) are reused at every time step (weight sharing).</a:t>
            </a:r>
          </a:p>
          <a:p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92C56A24-437C-4E25-8B02-46FCBF6CE4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7700" y="0"/>
            <a:ext cx="3924300" cy="593757"/>
          </a:xfrm>
        </p:spPr>
        <p:txBody>
          <a:bodyPr/>
          <a:lstStyle/>
          <a:p>
            <a:r>
              <a:rPr lang="en-US" dirty="0"/>
              <a:t>Core Architecture</a:t>
            </a:r>
          </a:p>
        </p:txBody>
      </p:sp>
      <p:pic>
        <p:nvPicPr>
          <p:cNvPr id="17" name="Content Placeholder 16" descr="A diagram of mathematical equations&#10;&#10;AI-generated content may be incorrect.">
            <a:extLst>
              <a:ext uri="{FF2B5EF4-FFF2-40B4-BE49-F238E27FC236}">
                <a16:creationId xmlns:a16="http://schemas.microsoft.com/office/drawing/2014/main" id="{79FB3E4C-0B1D-DF54-ABD8-74D5377AD172}"/>
              </a:ext>
            </a:extLst>
          </p:cNvPr>
          <p:cNvPicPr>
            <a:picLocks noGrp="1" noChangeAspect="1"/>
          </p:cNvPicPr>
          <p:nvPr>
            <p:ph sz="half" idx="14"/>
          </p:nvPr>
        </p:nvPicPr>
        <p:blipFill>
          <a:blip r:embed="rId3"/>
          <a:stretch>
            <a:fillRect/>
          </a:stretch>
        </p:blipFill>
        <p:spPr>
          <a:xfrm>
            <a:off x="2028681" y="2047010"/>
            <a:ext cx="4527983" cy="4617316"/>
          </a:xfrm>
        </p:spPr>
      </p:pic>
    </p:spTree>
    <p:extLst>
      <p:ext uri="{BB962C8B-B14F-4D97-AF65-F5344CB8AC3E}">
        <p14:creationId xmlns:p14="http://schemas.microsoft.com/office/powerpoint/2010/main" val="1034587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1445" y="127134"/>
            <a:ext cx="8330838" cy="560737"/>
          </a:xfrm>
        </p:spPr>
        <p:txBody>
          <a:bodyPr/>
          <a:lstStyle/>
          <a:p>
            <a:r>
              <a:rPr lang="en-US" dirty="0"/>
              <a:t>The Equation of a Line as the Foundation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348616" y="1040921"/>
            <a:ext cx="7288212" cy="4218708"/>
          </a:xfrm>
        </p:spPr>
        <p:txBody>
          <a:bodyPr>
            <a:normAutofit/>
          </a:bodyPr>
          <a:lstStyle/>
          <a:p>
            <a:r>
              <a:rPr lang="en-US" dirty="0"/>
              <a:t>From Linear Models to Recurrent Neural Networks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/>
              <a:t>Equation of a line in slope-intercept form:</a:t>
            </a:r>
          </a:p>
          <a:p>
            <a:pPr lvl="3">
              <a:buFont typeface="Wingdings" panose="05000000000000000000" pitchFamily="2" charset="2"/>
              <a:buChar char="q"/>
            </a:pPr>
            <a:r>
              <a:rPr lang="en-US" dirty="0"/>
              <a:t>𝑦=𝑚𝑥+𝑏</a:t>
            </a:r>
          </a:p>
          <a:p>
            <a:pPr lvl="1"/>
            <a:r>
              <a:rPr lang="en-US" dirty="0"/>
              <a:t>Neural network layers generalize this with vector-matrix multiplication:</a:t>
            </a:r>
          </a:p>
          <a:p>
            <a:pPr lvl="3">
              <a:buFont typeface="Wingdings" panose="05000000000000000000" pitchFamily="2" charset="2"/>
              <a:buChar char="q"/>
            </a:pPr>
            <a:r>
              <a:rPr lang="en-US" dirty="0"/>
              <a:t>𝑦=𝑊𝑥+𝑏</a:t>
            </a:r>
          </a:p>
          <a:p>
            <a:pPr marL="285750" lvl="1"/>
            <a:r>
              <a:rPr lang="en-US" dirty="0"/>
              <a:t>In RNNs, the linear transformation is applied to both the current input (𝑥</a:t>
            </a:r>
            <a:r>
              <a:rPr lang="en-US" baseline="-30000" dirty="0"/>
              <a:t>𝑡</a:t>
            </a:r>
            <a:r>
              <a:rPr lang="en-US" dirty="0"/>
              <a:t>) and the previous hidden state (ℎ</a:t>
            </a:r>
            <a:r>
              <a:rPr lang="en-US" baseline="-30000" dirty="0"/>
              <a:t>𝑡</a:t>
            </a:r>
            <a:r>
              <a:rPr lang="en-US" dirty="0"/>
              <a:t>−​1):</a:t>
            </a:r>
          </a:p>
          <a:p>
            <a:pPr marL="569214" lvl="2">
              <a:buFont typeface="Wingdings" panose="05000000000000000000" pitchFamily="2" charset="2"/>
              <a:buChar char="q"/>
            </a:pPr>
            <a:r>
              <a:rPr lang="en-US" dirty="0"/>
              <a:t>ℎ</a:t>
            </a:r>
            <a:r>
              <a:rPr lang="en-US" baseline="-30000" dirty="0"/>
              <a:t>𝑡</a:t>
            </a:r>
            <a:r>
              <a:rPr lang="en-US" dirty="0"/>
              <a:t>=𝜎(𝑊</a:t>
            </a:r>
            <a:r>
              <a:rPr lang="en-US" baseline="-30000" dirty="0"/>
              <a:t>𝑥ℎ </a:t>
            </a:r>
            <a:r>
              <a:rPr lang="en-US" dirty="0"/>
              <a:t>𝑥</a:t>
            </a:r>
            <a:r>
              <a:rPr lang="en-US" baseline="-30000" dirty="0"/>
              <a:t>𝑡</a:t>
            </a:r>
            <a:r>
              <a:rPr lang="en-US" dirty="0"/>
              <a:t>+𝑊</a:t>
            </a:r>
            <a:r>
              <a:rPr lang="en-US" baseline="-30000" dirty="0"/>
              <a:t>ℎℎ</a:t>
            </a:r>
            <a:r>
              <a:rPr lang="en-US" dirty="0"/>
              <a:t>ℎ</a:t>
            </a:r>
            <a:r>
              <a:rPr lang="en-US" baseline="-30000" dirty="0"/>
              <a:t>𝑡−1</a:t>
            </a:r>
            <a:r>
              <a:rPr lang="en-US" dirty="0"/>
              <a:t>+𝑏</a:t>
            </a:r>
            <a:r>
              <a:rPr lang="en-US" baseline="-30000" dirty="0"/>
              <a:t>ℎ</a:t>
            </a:r>
            <a:r>
              <a:rPr lang="en-US" dirty="0"/>
              <a:t>) </a:t>
            </a:r>
          </a:p>
          <a:p>
            <a:pPr marL="285750" lvl="1"/>
            <a:r>
              <a:rPr lang="en-US" dirty="0"/>
              <a:t>This shows that RNNs build on the same fundamental concept but extend it to include historical context.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ECE635A2-70B8-3EAB-6A18-952B02EBA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7" name="Picture 6" descr="A math equations and formulas">
            <a:extLst>
              <a:ext uri="{FF2B5EF4-FFF2-40B4-BE49-F238E27FC236}">
                <a16:creationId xmlns:a16="http://schemas.microsoft.com/office/drawing/2014/main" id="{F936ECC9-39F2-D207-5C2C-405E83CF3E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4136874"/>
            <a:ext cx="3348615" cy="2721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5163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C97BE-403B-122E-90D1-2788978A0B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3518" y="0"/>
            <a:ext cx="6535882" cy="684753"/>
          </a:xfrm>
        </p:spPr>
        <p:txBody>
          <a:bodyPr/>
          <a:lstStyle/>
          <a:p>
            <a:r>
              <a:rPr lang="en-US" b="1" dirty="0"/>
              <a:t>Forward Pass Mechanics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F0C2A4-B2D2-804A-E37A-ECF8D5CA4BE8}"/>
              </a:ext>
            </a:extLst>
          </p:cNvPr>
          <p:cNvSpPr txBox="1"/>
          <p:nvPr/>
        </p:nvSpPr>
        <p:spPr>
          <a:xfrm>
            <a:off x="6669233" y="342376"/>
            <a:ext cx="562840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Receive input 𝑥</a:t>
            </a:r>
            <a:r>
              <a:rPr lang="en-US" baseline="-30000" dirty="0">
                <a:solidFill>
                  <a:schemeClr val="bg1">
                    <a:lumMod val="75000"/>
                  </a:schemeClr>
                </a:solidFill>
              </a:rPr>
              <a:t>𝑡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​ and previous hidden state ℎ</a:t>
            </a:r>
            <a:r>
              <a:rPr lang="en-US" baseline="-30000" dirty="0">
                <a:solidFill>
                  <a:schemeClr val="bg1">
                    <a:lumMod val="75000"/>
                  </a:schemeClr>
                </a:solidFill>
              </a:rPr>
              <a:t>𝑡−1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Apply weight matrices 𝑊</a:t>
            </a:r>
            <a:r>
              <a:rPr lang="en-US" baseline="-30000" dirty="0">
                <a:solidFill>
                  <a:schemeClr val="bg1">
                    <a:lumMod val="75000"/>
                  </a:schemeClr>
                </a:solidFill>
              </a:rPr>
              <a:t>𝑥ℎ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and 𝑊</a:t>
            </a:r>
            <a:r>
              <a:rPr lang="en-US" baseline="-30000" dirty="0" err="1">
                <a:solidFill>
                  <a:schemeClr val="bg1">
                    <a:lumMod val="75000"/>
                  </a:schemeClr>
                </a:solidFill>
              </a:rPr>
              <a:t>ℎℎ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​ 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Add bias term 𝑏</a:t>
            </a:r>
            <a:r>
              <a:rPr lang="en-US" baseline="-30000" dirty="0">
                <a:solidFill>
                  <a:schemeClr val="bg1">
                    <a:lumMod val="75000"/>
                  </a:schemeClr>
                </a:solidFill>
              </a:rPr>
              <a:t>ℎ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​ 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Apply activation function 𝜎</a:t>
            </a:r>
            <a:r>
              <a:rPr lang="el-GR" dirty="0">
                <a:solidFill>
                  <a:schemeClr val="bg1">
                    <a:lumMod val="75000"/>
                  </a:schemeClr>
                </a:solidFill>
              </a:rPr>
              <a:t> (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often tanh or ReLU).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Update hidden state ℎ</a:t>
            </a:r>
            <a:r>
              <a:rPr lang="en-US" baseline="-30000" dirty="0">
                <a:solidFill>
                  <a:schemeClr val="bg1">
                    <a:lumMod val="75000"/>
                  </a:schemeClr>
                </a:solidFill>
              </a:rPr>
              <a:t>𝑡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​ 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Optionally produce output 𝑦</a:t>
            </a:r>
            <a:r>
              <a:rPr lang="en-US" baseline="-30000" dirty="0">
                <a:solidFill>
                  <a:schemeClr val="bg1">
                    <a:lumMod val="75000"/>
                  </a:schemeClr>
                </a:solidFill>
              </a:rPr>
              <a:t>𝑡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=𝑊</a:t>
            </a:r>
            <a:r>
              <a:rPr lang="en-US" baseline="-30000" dirty="0">
                <a:solidFill>
                  <a:schemeClr val="bg1">
                    <a:lumMod val="75000"/>
                  </a:schemeClr>
                </a:solidFill>
              </a:rPr>
              <a:t>ℎ𝑦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ℎ</a:t>
            </a:r>
            <a:r>
              <a:rPr lang="en-US" baseline="-30000" dirty="0">
                <a:solidFill>
                  <a:schemeClr val="bg1">
                    <a:lumMod val="75000"/>
                  </a:schemeClr>
                </a:solidFill>
              </a:rPr>
              <a:t>𝑡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+𝑏</a:t>
            </a:r>
            <a:r>
              <a:rPr lang="en-US" baseline="-30000" dirty="0">
                <a:solidFill>
                  <a:schemeClr val="bg1">
                    <a:lumMod val="75000"/>
                  </a:schemeClr>
                </a:solidFill>
              </a:rPr>
              <a:t>𝑦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.</a:t>
            </a:r>
          </a:p>
        </p:txBody>
      </p:sp>
      <p:pic>
        <p:nvPicPr>
          <p:cNvPr id="7" name="Picture 6" descr="A diagram of a process">
            <a:extLst>
              <a:ext uri="{FF2B5EF4-FFF2-40B4-BE49-F238E27FC236}">
                <a16:creationId xmlns:a16="http://schemas.microsoft.com/office/drawing/2014/main" id="{2431892F-EA08-1446-2A14-D62B531428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7437" y="2327564"/>
            <a:ext cx="4572000" cy="4353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967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7D9B3-B64F-656A-0D99-161A6C0F5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15636"/>
            <a:ext cx="7636625" cy="500470"/>
          </a:xfrm>
        </p:spPr>
        <p:txBody>
          <a:bodyPr/>
          <a:lstStyle/>
          <a:p>
            <a:r>
              <a:rPr lang="en-US" dirty="0"/>
              <a:t>Backpropagation Through Time (BPTT)</a:t>
            </a:r>
          </a:p>
        </p:txBody>
      </p:sp>
      <p:sp>
        <p:nvSpPr>
          <p:cNvPr id="36" name="Content Placeholder 35">
            <a:extLst>
              <a:ext uri="{FF2B5EF4-FFF2-40B4-BE49-F238E27FC236}">
                <a16:creationId xmlns:a16="http://schemas.microsoft.com/office/drawing/2014/main" id="{E71298F0-74F1-FECA-0F02-495F9A2EBA7B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423024" y="1412932"/>
            <a:ext cx="4990639" cy="4530668"/>
          </a:xfrm>
        </p:spPr>
        <p:txBody>
          <a:bodyPr>
            <a:normAutofit/>
          </a:bodyPr>
          <a:lstStyle/>
          <a:p>
            <a:r>
              <a:rPr lang="en-US" dirty="0"/>
              <a:t>Unroll the RNN across all time steps.</a:t>
            </a:r>
          </a:p>
          <a:p>
            <a:r>
              <a:rPr lang="en-US" dirty="0"/>
              <a:t>Compute loss at each step (if applicable).</a:t>
            </a:r>
          </a:p>
          <a:p>
            <a:r>
              <a:rPr lang="en-US" dirty="0"/>
              <a:t>Backpropagate errors through the unrolled network (Bengio, Simard, &amp; Frasconi, 1994).</a:t>
            </a:r>
          </a:p>
          <a:p>
            <a:r>
              <a:rPr lang="en-US" dirty="0"/>
              <a:t>Challenges:</a:t>
            </a:r>
          </a:p>
          <a:p>
            <a:pPr lvl="1"/>
            <a:r>
              <a:rPr lang="en-US" dirty="0"/>
              <a:t>Vanishing gradients: Gradients shrink, making it hard to learn long-term dependencies.</a:t>
            </a:r>
          </a:p>
          <a:p>
            <a:pPr lvl="1"/>
            <a:r>
              <a:rPr lang="en-US" dirty="0"/>
              <a:t>Exploding gradients: Gradients grow uncontrollably, destabilizing learning.</a:t>
            </a:r>
          </a:p>
          <a:p>
            <a:r>
              <a:rPr lang="en-US" dirty="0"/>
              <a:t>Gradient clipping can address exploding gradients.</a:t>
            </a:r>
          </a:p>
        </p:txBody>
      </p:sp>
      <p:sp>
        <p:nvSpPr>
          <p:cNvPr id="68" name="Slide Number Placeholder 67">
            <a:extLst>
              <a:ext uri="{FF2B5EF4-FFF2-40B4-BE49-F238E27FC236}">
                <a16:creationId xmlns:a16="http://schemas.microsoft.com/office/drawing/2014/main" id="{AA0ACADD-CC4E-851C-DA07-C22DB97FA23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8" name="Content Placeholder 7" descr="A diagram of a diagram with a pair of scissors and arrows">
            <a:extLst>
              <a:ext uri="{FF2B5EF4-FFF2-40B4-BE49-F238E27FC236}">
                <a16:creationId xmlns:a16="http://schemas.microsoft.com/office/drawing/2014/main" id="{F1CFE39E-EB0E-74C6-D3AF-148FE45A95AA}"/>
              </a:ext>
            </a:extLst>
          </p:cNvPr>
          <p:cNvPicPr>
            <a:picLocks noGrp="1" noChangeAspect="1"/>
          </p:cNvPicPr>
          <p:nvPr>
            <p:ph sz="half" idx="14"/>
          </p:nvPr>
        </p:nvPicPr>
        <p:blipFill>
          <a:blip r:embed="rId3"/>
          <a:stretch>
            <a:fillRect/>
          </a:stretch>
        </p:blipFill>
        <p:spPr>
          <a:xfrm>
            <a:off x="6601694" y="1412932"/>
            <a:ext cx="4662052" cy="4406034"/>
          </a:xfrm>
        </p:spPr>
      </p:pic>
    </p:spTree>
    <p:extLst>
      <p:ext uri="{BB962C8B-B14F-4D97-AF65-F5344CB8AC3E}">
        <p14:creationId xmlns:p14="http://schemas.microsoft.com/office/powerpoint/2010/main" val="6369298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321055C-5E33-5D21-2A6E-21827FA88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8083" y="136526"/>
            <a:ext cx="6892636" cy="516658"/>
          </a:xfrm>
        </p:spPr>
        <p:txBody>
          <a:bodyPr>
            <a:normAutofit/>
          </a:bodyPr>
          <a:lstStyle/>
          <a:p>
            <a:r>
              <a:rPr lang="en-US" dirty="0"/>
              <a:t>Why RNN modeling for Sequential Data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4B0ADB-527F-A58C-9372-D8502ED6F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BCE6ED-8220-7EA3-E6A8-7191C647F45F}"/>
              </a:ext>
            </a:extLst>
          </p:cNvPr>
          <p:cNvSpPr txBox="1"/>
          <p:nvPr/>
        </p:nvSpPr>
        <p:spPr>
          <a:xfrm>
            <a:off x="5966979" y="2475683"/>
            <a:ext cx="6094268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Sequential data has temporal dependencies — each element may depend on previous elements.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RNNs maintain an internal state, enabling them to capture short-term dependencies effectively.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Examples:</a:t>
            </a: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en-US" dirty="0"/>
              <a:t>Language: The meaning of a word depends on previous words.</a:t>
            </a: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en-US" dirty="0"/>
              <a:t>Speech: Interpretation of a phoneme depends on preceding sounds.</a:t>
            </a: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en-US" dirty="0"/>
              <a:t>Finance: Future prices depend on historical trends.</a:t>
            </a:r>
          </a:p>
        </p:txBody>
      </p:sp>
      <p:pic>
        <p:nvPicPr>
          <p:cNvPr id="11" name="Picture 10" descr="A diagram of a speech bubble&#10;&#10;AI-generated content may be incorrect.">
            <a:extLst>
              <a:ext uri="{FF2B5EF4-FFF2-40B4-BE49-F238E27FC236}">
                <a16:creationId xmlns:a16="http://schemas.microsoft.com/office/drawing/2014/main" id="{461B295A-4D15-67F5-841A-BC238D388E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918" y="2057400"/>
            <a:ext cx="5121169" cy="4575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1646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09140014-73D5-419B-8867-972BB18D52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010" y="144060"/>
            <a:ext cx="2486890" cy="527041"/>
          </a:xfrm>
        </p:spPr>
        <p:txBody>
          <a:bodyPr anchor="b"/>
          <a:lstStyle/>
          <a:p>
            <a:r>
              <a:rPr lang="en-US" dirty="0"/>
              <a:t>Limitations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396FFDC-ADE8-4009-A466-A81787258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4806524-9AC6-0F83-F2AB-E3C6432AE278}"/>
              </a:ext>
            </a:extLst>
          </p:cNvPr>
          <p:cNvSpPr txBox="1"/>
          <p:nvPr/>
        </p:nvSpPr>
        <p:spPr>
          <a:xfrm>
            <a:off x="5146097" y="3261836"/>
            <a:ext cx="669953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Difficulty learning long-term dependencies due to vanishing gradients (Bengio, Simard, &amp; Frasconi, 1994).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Computationally expensive for very long sequences.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Sensitive to hyperparameters (learning rate, sequence length).</a:t>
            </a:r>
          </a:p>
        </p:txBody>
      </p:sp>
      <p:pic>
        <p:nvPicPr>
          <p:cNvPr id="15" name="Picture 14" descr="A blue background with white text and orange gears">
            <a:extLst>
              <a:ext uri="{FF2B5EF4-FFF2-40B4-BE49-F238E27FC236}">
                <a16:creationId xmlns:a16="http://schemas.microsoft.com/office/drawing/2014/main" id="{14EBA61F-D355-4040-4E64-C2CE71F295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382" y="1821383"/>
            <a:ext cx="4759036" cy="4081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577982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ustom" id="{F85C13B5-8B75-4CB8-BA5E-9CAC0747196D}" vid="{617487EE-AB70-4C55-8A81-E6744CC4A2C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5EDE3176-A15D-46A3-BDDB-64A0D736322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ABF691C-888B-4061-8A6F-D5CE84A0254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9168DCE-134F-4610-A6AA-88CEBE8D71D2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{CC7DF079-D2F2-4F25-8C58-5089FA349882}TF7521aafa-c748-4c40-a498-ba511be234dc5b1b6097_win32-5039330bb2f3</Template>
  <TotalTime>1500</TotalTime>
  <Words>769</Words>
  <Application>Microsoft Office PowerPoint</Application>
  <PresentationFormat>Widescreen</PresentationFormat>
  <Paragraphs>97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Tenorite</vt:lpstr>
      <vt:lpstr>Wingdings</vt:lpstr>
      <vt:lpstr>Custom</vt:lpstr>
      <vt:lpstr>Recurrent Neural Networks: Theory, Mathematics, and Sequential Modeling</vt:lpstr>
      <vt:lpstr>Learning Objectives</vt:lpstr>
      <vt:lpstr>Introduction to RNN model</vt:lpstr>
      <vt:lpstr>Core Architecture</vt:lpstr>
      <vt:lpstr>The Equation of a Line as the Foundation</vt:lpstr>
      <vt:lpstr>Forward Pass Mechanics</vt:lpstr>
      <vt:lpstr>Backpropagation Through Time (BPTT)</vt:lpstr>
      <vt:lpstr>Why RNN modeling for Sequential Data</vt:lpstr>
      <vt:lpstr>Limitations</vt:lpstr>
      <vt:lpstr>Extensions</vt:lpstr>
      <vt:lpstr>Summary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Patrick Hill</dc:creator>
  <cp:lastModifiedBy>Patrick Hill</cp:lastModifiedBy>
  <cp:revision>12</cp:revision>
  <dcterms:created xsi:type="dcterms:W3CDTF">2025-08-11T02:21:05Z</dcterms:created>
  <dcterms:modified xsi:type="dcterms:W3CDTF">2025-08-17T00:36:10Z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